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4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</p:sldIdLst>
  <p:sldSz cy="9360000" cx="15120000"/>
  <p:notesSz cx="6858000" cy="9144000"/>
  <p:embeddedFontLst>
    <p:embeddedFont>
      <p:font typeface="Ubuntu"/>
      <p:regular r:id="rId10"/>
      <p:bold r:id="rId11"/>
      <p:italic r:id="rId12"/>
      <p:boldItalic r:id="rId13"/>
    </p:embeddedFont>
    <p:embeddedFont>
      <p:font typeface="Ubuntu Light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Ubuntu-bold.fntdata"/><Relationship Id="rId10" Type="http://schemas.openxmlformats.org/officeDocument/2006/relationships/font" Target="fonts/Ubuntu-regular.fntdata"/><Relationship Id="rId13" Type="http://schemas.openxmlformats.org/officeDocument/2006/relationships/font" Target="fonts/Ubuntu-boldItalic.fntdata"/><Relationship Id="rId12" Type="http://schemas.openxmlformats.org/officeDocument/2006/relationships/font" Target="fonts/Ubuntu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UbuntuLight-bold.fntdata"/><Relationship Id="rId14" Type="http://schemas.openxmlformats.org/officeDocument/2006/relationships/font" Target="fonts/UbuntuLight-regular.fntdata"/><Relationship Id="rId17" Type="http://schemas.openxmlformats.org/officeDocument/2006/relationships/font" Target="fonts/UbuntuLight-boldItalic.fntdata"/><Relationship Id="rId16" Type="http://schemas.openxmlformats.org/officeDocument/2006/relationships/font" Target="fonts/UbuntuLight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659792" y="685800"/>
            <a:ext cx="553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g71ebe6064c_0_0:notes"/>
          <p:cNvSpPr/>
          <p:nvPr>
            <p:ph idx="2" type="sldImg"/>
          </p:nvPr>
        </p:nvSpPr>
        <p:spPr>
          <a:xfrm>
            <a:off x="659792" y="685800"/>
            <a:ext cx="553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Google Shape;32;g71ebe6064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71f2147b14_0_0:notes"/>
          <p:cNvSpPr/>
          <p:nvPr>
            <p:ph idx="2" type="sldImg"/>
          </p:nvPr>
        </p:nvSpPr>
        <p:spPr>
          <a:xfrm>
            <a:off x="659792" y="685800"/>
            <a:ext cx="553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" name="Google Shape;40;g71f2147b1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7309e12699_0_0:notes"/>
          <p:cNvSpPr/>
          <p:nvPr>
            <p:ph idx="2" type="sldImg"/>
          </p:nvPr>
        </p:nvSpPr>
        <p:spPr>
          <a:xfrm>
            <a:off x="659792" y="685800"/>
            <a:ext cx="553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" name="Google Shape;47;g7309e1269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6d3dc6f0ee_0_15:notes"/>
          <p:cNvSpPr/>
          <p:nvPr>
            <p:ph idx="2" type="sldImg"/>
          </p:nvPr>
        </p:nvSpPr>
        <p:spPr>
          <a:xfrm>
            <a:off x="659792" y="685800"/>
            <a:ext cx="553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6d3dc6f0ee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764446e57d_0_0:notes"/>
          <p:cNvSpPr/>
          <p:nvPr>
            <p:ph idx="2" type="sldImg"/>
          </p:nvPr>
        </p:nvSpPr>
        <p:spPr>
          <a:xfrm>
            <a:off x="659792" y="685800"/>
            <a:ext cx="553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764446e57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14149025" y="8643648"/>
            <a:ext cx="907200" cy="716100"/>
          </a:xfrm>
          <a:prstGeom prst="rect">
            <a:avLst/>
          </a:prstGeom>
        </p:spPr>
        <p:txBody>
          <a:bodyPr anchorCtr="0" anchor="ctr" bIns="145500" lIns="145500" spcFirstLastPara="1" rIns="145500" wrap="square" tIns="1455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756000" y="374834"/>
            <a:ext cx="13607999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756000" y="2184000"/>
            <a:ext cx="13607999" cy="67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14149025" y="8643648"/>
            <a:ext cx="907200" cy="716100"/>
          </a:xfrm>
          <a:prstGeom prst="rect">
            <a:avLst/>
          </a:prstGeom>
        </p:spPr>
        <p:txBody>
          <a:bodyPr anchorCtr="0" anchor="ctr" bIns="145500" lIns="145500" spcFirstLastPara="1" rIns="145500" wrap="square" tIns="1455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756000" y="374834"/>
            <a:ext cx="13607999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756000" y="2184000"/>
            <a:ext cx="6605100" cy="67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2" type="body"/>
          </p:nvPr>
        </p:nvSpPr>
        <p:spPr>
          <a:xfrm>
            <a:off x="7758878" y="2184000"/>
            <a:ext cx="6605100" cy="67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14149025" y="8643648"/>
            <a:ext cx="907200" cy="716100"/>
          </a:xfrm>
          <a:prstGeom prst="rect">
            <a:avLst/>
          </a:prstGeom>
        </p:spPr>
        <p:txBody>
          <a:bodyPr anchorCtr="0" anchor="ctr" bIns="145500" lIns="145500" spcFirstLastPara="1" rIns="145500" wrap="square" tIns="1455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756000" y="374834"/>
            <a:ext cx="13607999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14149025" y="8643648"/>
            <a:ext cx="907200" cy="716100"/>
          </a:xfrm>
          <a:prstGeom prst="rect">
            <a:avLst/>
          </a:prstGeom>
        </p:spPr>
        <p:txBody>
          <a:bodyPr anchorCtr="0" anchor="ctr" bIns="145500" lIns="145500" spcFirstLastPara="1" rIns="145500" wrap="square" tIns="1455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idx="1" type="body"/>
          </p:nvPr>
        </p:nvSpPr>
        <p:spPr>
          <a:xfrm>
            <a:off x="756000" y="8018480"/>
            <a:ext cx="13607999" cy="94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600"/>
              </a:spcBef>
              <a:spcAft>
                <a:spcPts val="0"/>
              </a:spcAft>
              <a:buSzPts val="2900"/>
              <a:buNone/>
              <a:defRPr sz="2900"/>
            </a:lvl1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14149025" y="8643648"/>
            <a:ext cx="907200" cy="716100"/>
          </a:xfrm>
          <a:prstGeom prst="rect">
            <a:avLst/>
          </a:prstGeom>
        </p:spPr>
        <p:txBody>
          <a:bodyPr anchorCtr="0" anchor="ctr" bIns="145500" lIns="145500" spcFirstLastPara="1" rIns="145500" wrap="square" tIns="1455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idx="12" type="sldNum"/>
          </p:nvPr>
        </p:nvSpPr>
        <p:spPr>
          <a:xfrm>
            <a:off x="14149025" y="8643648"/>
            <a:ext cx="907200" cy="716100"/>
          </a:xfrm>
          <a:prstGeom prst="rect">
            <a:avLst/>
          </a:prstGeom>
        </p:spPr>
        <p:txBody>
          <a:bodyPr anchorCtr="0" anchor="ctr" bIns="145500" lIns="145500" spcFirstLastPara="1" rIns="145500" wrap="square" tIns="1455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14149025" y="8643648"/>
            <a:ext cx="907200" cy="71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45500" lIns="145500" spcFirstLastPara="1" rIns="145500" wrap="square" tIns="145500">
            <a:noAutofit/>
          </a:bodyPr>
          <a:lstStyle>
            <a:lvl1pPr lvl="0" algn="r">
              <a:buNone/>
              <a:defRPr sz="2100">
                <a:solidFill>
                  <a:schemeClr val="dk1"/>
                </a:solidFill>
              </a:defRPr>
            </a:lvl1pPr>
            <a:lvl2pPr lvl="1" algn="r">
              <a:buNone/>
              <a:defRPr sz="2100">
                <a:solidFill>
                  <a:schemeClr val="dk1"/>
                </a:solidFill>
              </a:defRPr>
            </a:lvl2pPr>
            <a:lvl3pPr lvl="2" algn="r">
              <a:buNone/>
              <a:defRPr sz="2100">
                <a:solidFill>
                  <a:schemeClr val="dk1"/>
                </a:solidFill>
              </a:defRPr>
            </a:lvl3pPr>
            <a:lvl4pPr lvl="3" algn="r">
              <a:buNone/>
              <a:defRPr sz="2100">
                <a:solidFill>
                  <a:schemeClr val="dk1"/>
                </a:solidFill>
              </a:defRPr>
            </a:lvl4pPr>
            <a:lvl5pPr lvl="4" algn="r">
              <a:buNone/>
              <a:defRPr sz="2100">
                <a:solidFill>
                  <a:schemeClr val="dk1"/>
                </a:solidFill>
              </a:defRPr>
            </a:lvl5pPr>
            <a:lvl6pPr lvl="5" algn="r">
              <a:buNone/>
              <a:defRPr sz="2100">
                <a:solidFill>
                  <a:schemeClr val="dk1"/>
                </a:solidFill>
              </a:defRPr>
            </a:lvl6pPr>
            <a:lvl7pPr lvl="6" algn="r">
              <a:buNone/>
              <a:defRPr sz="2100">
                <a:solidFill>
                  <a:schemeClr val="dk1"/>
                </a:solidFill>
              </a:defRPr>
            </a:lvl7pPr>
            <a:lvl8pPr lvl="7" algn="r">
              <a:buNone/>
              <a:defRPr sz="2100">
                <a:solidFill>
                  <a:schemeClr val="dk1"/>
                </a:solidFill>
              </a:defRPr>
            </a:lvl8pPr>
            <a:lvl9pPr lvl="8" algn="r">
              <a:buNone/>
              <a:defRPr sz="2100"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  <p:sp>
        <p:nvSpPr>
          <p:cNvPr id="7" name="Google Shape;7;p1"/>
          <p:cNvSpPr/>
          <p:nvPr/>
        </p:nvSpPr>
        <p:spPr>
          <a:xfrm>
            <a:off x="468333" y="9217850"/>
            <a:ext cx="13680600" cy="141900"/>
          </a:xfrm>
          <a:prstGeom prst="rect">
            <a:avLst/>
          </a:prstGeom>
          <a:solidFill>
            <a:srgbClr val="EE721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" name="Google Shape;8;p1"/>
          <p:cNvSpPr/>
          <p:nvPr/>
        </p:nvSpPr>
        <p:spPr>
          <a:xfrm>
            <a:off x="12939150" y="8938931"/>
            <a:ext cx="1550400" cy="22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>
                <a:solidFill>
                  <a:srgbClr val="EE7219"/>
                </a:solidFill>
                <a:latin typeface="Calibri"/>
                <a:ea typeface="Calibri"/>
                <a:cs typeface="Calibri"/>
                <a:sym typeface="Calibri"/>
              </a:rPr>
              <a:t>Zukunft als Ziel.</a:t>
            </a:r>
            <a:endParaRPr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Google Shape;9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244975" y="219281"/>
            <a:ext cx="1304550" cy="86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1"/>
          <p:cNvSpPr txBox="1"/>
          <p:nvPr/>
        </p:nvSpPr>
        <p:spPr>
          <a:xfrm>
            <a:off x="288950" y="1232675"/>
            <a:ext cx="6329400" cy="7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>
                <a:latin typeface="Ubuntu"/>
                <a:ea typeface="Ubuntu"/>
                <a:cs typeface="Ubuntu"/>
                <a:sym typeface="Ubuntu"/>
              </a:rPr>
              <a:t>Persona:</a:t>
            </a:r>
            <a:endParaRPr>
              <a:latin typeface="Ubuntu"/>
              <a:ea typeface="Ubuntu"/>
              <a:cs typeface="Ubuntu"/>
              <a:sym typeface="Ubuntu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hyperlink" Target="mailto:eggenschwiler@nextage.ch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ww.nextage.ch/downloads/buyer-persona-vorlage/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nextage.ch/blog/customer-journey-die-reise-ihrer-kunden/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/>
          <p:nvPr/>
        </p:nvSpPr>
        <p:spPr>
          <a:xfrm>
            <a:off x="202025" y="1239025"/>
            <a:ext cx="1575600" cy="996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" name="Google Shape;35;p8"/>
          <p:cNvPicPr preferRelativeResize="0"/>
          <p:nvPr/>
        </p:nvPicPr>
        <p:blipFill rotWithShape="1">
          <a:blip r:embed="rId3">
            <a:alphaModFix/>
          </a:blip>
          <a:srcRect b="9133" l="9189" r="0" t="14244"/>
          <a:stretch/>
        </p:blipFill>
        <p:spPr>
          <a:xfrm>
            <a:off x="914400" y="3659375"/>
            <a:ext cx="13260077" cy="3570126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8"/>
          <p:cNvSpPr txBox="1"/>
          <p:nvPr/>
        </p:nvSpPr>
        <p:spPr>
          <a:xfrm>
            <a:off x="804600" y="2570975"/>
            <a:ext cx="6900300" cy="10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2500">
                <a:solidFill>
                  <a:srgbClr val="EE8018"/>
                </a:solidFill>
                <a:latin typeface="Ubuntu"/>
                <a:ea typeface="Ubuntu"/>
                <a:cs typeface="Ubuntu"/>
                <a:sym typeface="Ubuntu"/>
              </a:rPr>
              <a:t>Erstellung einer</a:t>
            </a:r>
            <a:endParaRPr sz="2500">
              <a:solidFill>
                <a:srgbClr val="EE8018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" sz="2600">
                <a:solidFill>
                  <a:srgbClr val="EE8018"/>
                </a:solidFill>
                <a:latin typeface="Ubuntu"/>
                <a:ea typeface="Ubuntu"/>
                <a:cs typeface="Ubuntu"/>
                <a:sym typeface="Ubuntu"/>
              </a:rPr>
              <a:t>Customer Journey Map</a:t>
            </a:r>
            <a:endParaRPr b="1" sz="2600">
              <a:solidFill>
                <a:srgbClr val="EE8018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rgbClr val="EE8018"/>
              </a:solidFill>
              <a:latin typeface="Ubuntu Light"/>
              <a:ea typeface="Ubuntu Light"/>
              <a:cs typeface="Ubuntu Light"/>
              <a:sym typeface="Ubuntu Light"/>
            </a:endParaRPr>
          </a:p>
        </p:txBody>
      </p:sp>
      <p:sp>
        <p:nvSpPr>
          <p:cNvPr id="37" name="Google Shape;37;p8"/>
          <p:cNvSpPr/>
          <p:nvPr/>
        </p:nvSpPr>
        <p:spPr>
          <a:xfrm>
            <a:off x="914400" y="7229500"/>
            <a:ext cx="13260000" cy="53400"/>
          </a:xfrm>
          <a:prstGeom prst="rect">
            <a:avLst/>
          </a:prstGeom>
          <a:solidFill>
            <a:srgbClr val="EF7D1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rco Eggenschwiler" id="42" name="Google Shape;42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08839" y="3555443"/>
            <a:ext cx="5429250" cy="5667375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9"/>
          <p:cNvSpPr/>
          <p:nvPr/>
        </p:nvSpPr>
        <p:spPr>
          <a:xfrm>
            <a:off x="202025" y="1239025"/>
            <a:ext cx="1575600" cy="996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9"/>
          <p:cNvSpPr txBox="1"/>
          <p:nvPr/>
        </p:nvSpPr>
        <p:spPr>
          <a:xfrm>
            <a:off x="802800" y="1812575"/>
            <a:ext cx="8374800" cy="514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" sz="2700">
                <a:solidFill>
                  <a:srgbClr val="EE8018"/>
                </a:solidFill>
                <a:latin typeface="Ubuntu"/>
                <a:ea typeface="Ubuntu"/>
                <a:cs typeface="Ubuntu"/>
                <a:sym typeface="Ubuntu"/>
              </a:rPr>
              <a:t>So wird’s eine gute Customer Journey Map</a:t>
            </a:r>
            <a:endParaRPr b="1" sz="2800"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Wichtig ist, dass man </a:t>
            </a:r>
            <a:r>
              <a:rPr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weiss,</a:t>
            </a:r>
            <a:r>
              <a:rPr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 für wen man eine </a:t>
            </a:r>
            <a:r>
              <a:rPr b="1"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Customer Journey Map</a:t>
            </a:r>
            <a:r>
              <a:rPr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 erstellt. Das heisst, die Zielperson (Buyer Persona) muss klar sein.</a:t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Eine </a:t>
            </a:r>
            <a:r>
              <a:rPr b="1"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Buyer Persona</a:t>
            </a:r>
            <a:r>
              <a:rPr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 beschreibt eine “Muster-Zielperson”, welche für das angepriesene Angebot in Frage kommt. Je genauer eine solche Persona definiert ist, umso klarer kann das Angebot für diese Persona beschrieben und schmackhaft gemacht werden.</a:t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Je mehr man sich in diese Persona versetzt, umso mehr wird verstanden, welche Informationen dieser Persona zu welchem Zeitpunkt </a:t>
            </a:r>
            <a:r>
              <a:rPr b="1"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einen Nutzen</a:t>
            </a:r>
            <a:r>
              <a:rPr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 bringen wird.</a:t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nextage hilft bei der Umsetzung dieser Prozesse, sei es beim Erstellen der Personas, Customer Journey Maps, Marketing Automation Prozesse, Email-Templates, System-Integrationen und dauerhafte Begleitung.</a:t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Marco Eggenschwiler - Experte &amp; Berater</a:t>
            </a:r>
            <a:endParaRPr b="1" sz="180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 u="sng">
                <a:solidFill>
                  <a:schemeClr val="hlink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  <a:hlinkClick r:id="rId4"/>
              </a:rPr>
              <a:t>eggenschwiler@nextage.ch</a:t>
            </a:r>
            <a:r>
              <a:rPr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 </a:t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041 250 20 20</a:t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www.nextage.ch</a:t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/>
          <p:nvPr/>
        </p:nvSpPr>
        <p:spPr>
          <a:xfrm>
            <a:off x="802800" y="1812575"/>
            <a:ext cx="7906200" cy="71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" sz="2700">
                <a:solidFill>
                  <a:srgbClr val="EE8018"/>
                </a:solidFill>
                <a:latin typeface="Ubuntu"/>
                <a:ea typeface="Ubuntu"/>
                <a:cs typeface="Ubuntu"/>
                <a:sym typeface="Ubuntu"/>
              </a:rPr>
              <a:t>Stellen Sie sich folgende Fragen:</a:t>
            </a:r>
            <a:endParaRPr b="1" sz="2800"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4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buntu"/>
              <a:buChar char="-"/>
            </a:pPr>
            <a:r>
              <a:rPr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Wo sind meine Angebote sichtbar </a:t>
            </a:r>
            <a:r>
              <a:rPr b="1"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(Touchpoints)</a:t>
            </a:r>
            <a:r>
              <a:rPr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?</a:t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buntu"/>
              <a:buChar char="-"/>
            </a:pPr>
            <a:r>
              <a:rPr i="1"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Beispiele: </a:t>
            </a:r>
            <a:endParaRPr i="1" sz="180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buntu"/>
              <a:buChar char="-"/>
            </a:pPr>
            <a:r>
              <a:rPr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Zeitschriften-Inserat</a:t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buntu"/>
              <a:buChar char="-"/>
            </a:pPr>
            <a:r>
              <a:rPr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Facebook-Posts</a:t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buntu"/>
              <a:buChar char="-"/>
            </a:pPr>
            <a:r>
              <a:rPr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Banner-Werbung</a:t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buntu"/>
              <a:buChar char="-"/>
            </a:pPr>
            <a:r>
              <a:rPr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Website -&gt; welche Page?</a:t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buntu"/>
              <a:buChar char="-"/>
            </a:pPr>
            <a:r>
              <a:rPr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WebShop etc.</a:t>
            </a:r>
            <a:br>
              <a:rPr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</a:br>
            <a:endParaRPr sz="180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buntu"/>
              <a:buChar char="-"/>
            </a:pPr>
            <a:r>
              <a:rPr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Für wen ist dieses Angebot genau </a:t>
            </a:r>
            <a:r>
              <a:rPr b="1"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(Buyer Persona)</a:t>
            </a:r>
            <a:r>
              <a:rPr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?</a:t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buntu"/>
              <a:buChar char="-"/>
            </a:pPr>
            <a:r>
              <a:rPr i="1"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Hierzu gibt es eine Vorlage zum Download unter:</a:t>
            </a:r>
            <a:endParaRPr i="1" sz="180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700" u="sng">
                <a:solidFill>
                  <a:schemeClr val="hlink"/>
                </a:solidFill>
                <a:hlinkClick r:id="rId3"/>
              </a:rPr>
              <a:t>https://www.nextage.ch/downloads/buyer-persona-vorlage/</a:t>
            </a:r>
            <a:br>
              <a:rPr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</a:br>
            <a:endParaRPr sz="180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buntu"/>
              <a:buChar char="-"/>
            </a:pPr>
            <a:r>
              <a:rPr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Ist das Angebot am Touchpoint auf die Buyer Persona ausgerichtet </a:t>
            </a:r>
            <a:r>
              <a:rPr b="1"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(Zielgruppenorientierten Content)</a:t>
            </a:r>
            <a:r>
              <a:rPr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?</a:t>
            </a:r>
            <a:br>
              <a:rPr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</a:br>
            <a:endParaRPr sz="180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buntu"/>
              <a:buChar char="-"/>
            </a:pPr>
            <a:r>
              <a:rPr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Welche Informationen braucht ein typischer Käufer ihres Angebots auf dem Weg bis er/sie überzeugt ist, sprich bis zum Kauf?</a:t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buntu"/>
              <a:buChar char="-"/>
            </a:pPr>
            <a:r>
              <a:rPr lang="de" sz="180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Nun haben Sie die Werkzeuge Ihre Customer Journey aufzuzeichnen. Nutzen Sie dazu die folgende Vorlage mit den entsprechenden Phasen.</a:t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descr="Marco Eggenschwiler" id="50" name="Google Shape;50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08839" y="3555443"/>
            <a:ext cx="5429250" cy="5667375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10"/>
          <p:cNvSpPr/>
          <p:nvPr/>
        </p:nvSpPr>
        <p:spPr>
          <a:xfrm>
            <a:off x="202025" y="1239025"/>
            <a:ext cx="1575600" cy="573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 txBox="1"/>
          <p:nvPr/>
        </p:nvSpPr>
        <p:spPr>
          <a:xfrm>
            <a:off x="1119925" y="1237075"/>
            <a:ext cx="1922100" cy="35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"/>
              <a:t>James Example</a:t>
            </a:r>
            <a:endParaRPr b="1"/>
          </a:p>
        </p:txBody>
      </p:sp>
      <p:sp>
        <p:nvSpPr>
          <p:cNvPr id="57" name="Google Shape;57;p11"/>
          <p:cNvSpPr/>
          <p:nvPr/>
        </p:nvSpPr>
        <p:spPr>
          <a:xfrm>
            <a:off x="366875" y="4111175"/>
            <a:ext cx="3121200" cy="981000"/>
          </a:xfrm>
          <a:prstGeom prst="chevron">
            <a:avLst>
              <a:gd fmla="val 50000" name="adj"/>
            </a:avLst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" sz="2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Bewusstsein</a:t>
            </a:r>
            <a:endParaRPr sz="20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58" name="Google Shape;58;p11"/>
          <p:cNvSpPr/>
          <p:nvPr/>
        </p:nvSpPr>
        <p:spPr>
          <a:xfrm>
            <a:off x="3204400" y="4111175"/>
            <a:ext cx="3121200" cy="981000"/>
          </a:xfrm>
          <a:prstGeom prst="chevron">
            <a:avLst>
              <a:gd fmla="val 50000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" sz="20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Interesse</a:t>
            </a:r>
            <a:endParaRPr sz="2000">
              <a:solidFill>
                <a:schemeClr val="lt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59" name="Google Shape;59;p11"/>
          <p:cNvSpPr/>
          <p:nvPr/>
        </p:nvSpPr>
        <p:spPr>
          <a:xfrm>
            <a:off x="6041950" y="4111175"/>
            <a:ext cx="3121200" cy="981000"/>
          </a:xfrm>
          <a:prstGeom prst="chevron">
            <a:avLst>
              <a:gd fmla="val 50000" name="adj"/>
            </a:avLst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" sz="2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Entscheidung</a:t>
            </a:r>
            <a:endParaRPr sz="20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60" name="Google Shape;60;p11"/>
          <p:cNvSpPr/>
          <p:nvPr/>
        </p:nvSpPr>
        <p:spPr>
          <a:xfrm>
            <a:off x="8899300" y="4111175"/>
            <a:ext cx="3121200" cy="981000"/>
          </a:xfrm>
          <a:prstGeom prst="chevron">
            <a:avLst>
              <a:gd fmla="val 50000" name="adj"/>
            </a:avLst>
          </a:prstGeom>
          <a:solidFill>
            <a:srgbClr val="3D85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" sz="2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Service</a:t>
            </a:r>
            <a:endParaRPr sz="20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61" name="Google Shape;61;p11"/>
          <p:cNvSpPr/>
          <p:nvPr/>
        </p:nvSpPr>
        <p:spPr>
          <a:xfrm>
            <a:off x="11776475" y="4111175"/>
            <a:ext cx="3121200" cy="981000"/>
          </a:xfrm>
          <a:prstGeom prst="chevron">
            <a:avLst>
              <a:gd fmla="val 50000" name="adj"/>
            </a:avLst>
          </a:prstGeom>
          <a:solidFill>
            <a:srgbClr val="741B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" sz="2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Bindung</a:t>
            </a:r>
            <a:endParaRPr sz="20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cxnSp>
        <p:nvCxnSpPr>
          <p:cNvPr id="62" name="Google Shape;62;p11"/>
          <p:cNvCxnSpPr>
            <a:stCxn id="57" idx="0"/>
          </p:cNvCxnSpPr>
          <p:nvPr/>
        </p:nvCxnSpPr>
        <p:spPr>
          <a:xfrm flipH="1" rot="5400000">
            <a:off x="28475" y="2457425"/>
            <a:ext cx="2081400" cy="1226100"/>
          </a:xfrm>
          <a:prstGeom prst="curvedConnector3">
            <a:avLst>
              <a:gd fmla="val 50000" name="adj1"/>
            </a:avLst>
          </a:prstGeom>
          <a:noFill/>
          <a:ln cap="flat" cmpd="sng" w="28575">
            <a:solidFill>
              <a:srgbClr val="434343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63" name="Google Shape;63;p11"/>
          <p:cNvCxnSpPr>
            <a:stCxn id="58" idx="0"/>
            <a:endCxn id="59" idx="0"/>
          </p:cNvCxnSpPr>
          <p:nvPr/>
        </p:nvCxnSpPr>
        <p:spPr>
          <a:xfrm flipH="1" rot="-5400000">
            <a:off x="5938300" y="2692625"/>
            <a:ext cx="600" cy="2837700"/>
          </a:xfrm>
          <a:prstGeom prst="curvedConnector3">
            <a:avLst>
              <a:gd fmla="val -422895833" name="adj1"/>
            </a:avLst>
          </a:prstGeom>
          <a:noFill/>
          <a:ln cap="flat" cmpd="sng" w="28575">
            <a:solidFill>
              <a:srgbClr val="434343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64" name="Google Shape;64;p11"/>
          <p:cNvCxnSpPr>
            <a:stCxn id="57" idx="2"/>
            <a:endCxn id="58" idx="2"/>
          </p:cNvCxnSpPr>
          <p:nvPr/>
        </p:nvCxnSpPr>
        <p:spPr>
          <a:xfrm flipH="1" rot="-5400000">
            <a:off x="3100625" y="3673775"/>
            <a:ext cx="600" cy="2837400"/>
          </a:xfrm>
          <a:prstGeom prst="curvedConnector3">
            <a:avLst>
              <a:gd fmla="val 482045833" name="adj1"/>
            </a:avLst>
          </a:prstGeom>
          <a:noFill/>
          <a:ln cap="flat" cmpd="sng" w="28575">
            <a:solidFill>
              <a:schemeClr val="dk2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65" name="Google Shape;65;p11"/>
          <p:cNvCxnSpPr>
            <a:stCxn id="59" idx="2"/>
            <a:endCxn id="60" idx="2"/>
          </p:cNvCxnSpPr>
          <p:nvPr/>
        </p:nvCxnSpPr>
        <p:spPr>
          <a:xfrm flipH="1" rot="-5400000">
            <a:off x="8785750" y="3663725"/>
            <a:ext cx="600" cy="2857500"/>
          </a:xfrm>
          <a:prstGeom prst="curvedConnector3">
            <a:avLst>
              <a:gd fmla="val 478741667" name="adj1"/>
            </a:avLst>
          </a:prstGeom>
          <a:noFill/>
          <a:ln cap="flat" cmpd="sng" w="28575">
            <a:solidFill>
              <a:schemeClr val="dk2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66" name="Google Shape;66;p11"/>
          <p:cNvCxnSpPr>
            <a:stCxn id="60" idx="0"/>
            <a:endCxn id="61" idx="0"/>
          </p:cNvCxnSpPr>
          <p:nvPr/>
        </p:nvCxnSpPr>
        <p:spPr>
          <a:xfrm flipH="1" rot="-5400000">
            <a:off x="11653000" y="2672825"/>
            <a:ext cx="600" cy="2877300"/>
          </a:xfrm>
          <a:prstGeom prst="curvedConnector3">
            <a:avLst>
              <a:gd fmla="val -424545833" name="adj1"/>
            </a:avLst>
          </a:prstGeom>
          <a:noFill/>
          <a:ln cap="flat" cmpd="sng" w="28575">
            <a:solidFill>
              <a:srgbClr val="434343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67" name="Google Shape;67;p11"/>
          <p:cNvCxnSpPr>
            <a:endCxn id="61" idx="2"/>
          </p:cNvCxnSpPr>
          <p:nvPr/>
        </p:nvCxnSpPr>
        <p:spPr>
          <a:xfrm flipH="1" rot="5400000">
            <a:off x="12347825" y="5836175"/>
            <a:ext cx="2614800" cy="1126800"/>
          </a:xfrm>
          <a:prstGeom prst="curvedConnector3">
            <a:avLst>
              <a:gd fmla="val 50000" name="adj1"/>
            </a:avLst>
          </a:prstGeom>
          <a:noFill/>
          <a:ln cap="flat" cmpd="sng" w="28575">
            <a:solidFill>
              <a:schemeClr val="dk2"/>
            </a:solidFill>
            <a:prstDash val="dot"/>
            <a:round/>
            <a:headEnd len="med" w="med" type="none"/>
            <a:tailEnd len="med" w="med" type="none"/>
          </a:ln>
        </p:spPr>
      </p:cxnSp>
      <p:sp>
        <p:nvSpPr>
          <p:cNvPr id="68" name="Google Shape;68;p11"/>
          <p:cNvSpPr txBox="1"/>
          <p:nvPr/>
        </p:nvSpPr>
        <p:spPr>
          <a:xfrm>
            <a:off x="618400" y="2029775"/>
            <a:ext cx="5707200" cy="6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de">
                <a:latin typeface="Ubuntu"/>
                <a:ea typeface="Ubuntu"/>
                <a:cs typeface="Ubuntu"/>
                <a:sym typeface="Ubuntu"/>
              </a:rPr>
              <a:t>Touchpoint: </a:t>
            </a:r>
            <a:r>
              <a:rPr lang="de">
                <a:latin typeface="Ubuntu"/>
                <a:ea typeface="Ubuntu"/>
                <a:cs typeface="Ubuntu"/>
                <a:sym typeface="Ubuntu"/>
              </a:rPr>
              <a:t>Wo wird ein </a:t>
            </a:r>
            <a:endParaRPr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">
                <a:latin typeface="Ubuntu"/>
                <a:ea typeface="Ubuntu"/>
                <a:cs typeface="Ubuntu"/>
                <a:sym typeface="Ubuntu"/>
              </a:rPr>
              <a:t>möglicher Kunde auf Sie aufmerksam?</a:t>
            </a:r>
            <a:endParaRPr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69" name="Google Shape;69;p11"/>
          <p:cNvSpPr txBox="1"/>
          <p:nvPr/>
        </p:nvSpPr>
        <p:spPr>
          <a:xfrm>
            <a:off x="4327850" y="6431250"/>
            <a:ext cx="1838700" cy="6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u="sng">
                <a:solidFill>
                  <a:schemeClr val="hlink"/>
                </a:solidFill>
                <a:latin typeface="Ubuntu"/>
                <a:ea typeface="Ubuntu"/>
                <a:cs typeface="Ubuntu"/>
                <a:sym typeface="Ubuntu"/>
                <a:hlinkClick r:id="rId3"/>
              </a:rPr>
              <a:t>Blog-Artikel</a:t>
            </a:r>
            <a:endParaRPr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70" name="Google Shape;70;p11"/>
          <p:cNvSpPr txBox="1"/>
          <p:nvPr/>
        </p:nvSpPr>
        <p:spPr>
          <a:xfrm>
            <a:off x="1602950" y="3219100"/>
            <a:ext cx="1974300" cy="56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de">
                <a:latin typeface="Ubuntu"/>
                <a:ea typeface="Ubuntu"/>
                <a:cs typeface="Ubuntu"/>
                <a:sym typeface="Ubuntu"/>
              </a:rPr>
              <a:t>Adword-Kampagne</a:t>
            </a:r>
            <a:endParaRPr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71" name="Google Shape;71;p11"/>
          <p:cNvSpPr txBox="1"/>
          <p:nvPr/>
        </p:nvSpPr>
        <p:spPr>
          <a:xfrm>
            <a:off x="1844525" y="5620675"/>
            <a:ext cx="1974300" cy="56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de">
                <a:latin typeface="Ubuntu"/>
                <a:ea typeface="Ubuntu"/>
                <a:cs typeface="Ubuntu"/>
                <a:sym typeface="Ubuntu"/>
              </a:rPr>
              <a:t>Google-Suche (SEO)</a:t>
            </a:r>
            <a:endParaRPr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72" name="Google Shape;72;p11"/>
          <p:cNvSpPr txBox="1"/>
          <p:nvPr/>
        </p:nvSpPr>
        <p:spPr>
          <a:xfrm>
            <a:off x="4702263" y="2695463"/>
            <a:ext cx="2342400" cy="6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">
                <a:latin typeface="Ubuntu"/>
                <a:ea typeface="Ubuntu"/>
                <a:cs typeface="Ubuntu"/>
                <a:sym typeface="Ubuntu"/>
              </a:rPr>
              <a:t>CTA-Download </a:t>
            </a:r>
            <a:endParaRPr b="1"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>
                <a:latin typeface="Ubuntu"/>
                <a:ea typeface="Ubuntu"/>
                <a:cs typeface="Ubuntu"/>
                <a:sym typeface="Ubuntu"/>
              </a:rPr>
              <a:t>Template / Whitepaper</a:t>
            </a:r>
            <a:endParaRPr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73" name="Google Shape;73;p11"/>
          <p:cNvSpPr txBox="1"/>
          <p:nvPr/>
        </p:nvSpPr>
        <p:spPr>
          <a:xfrm>
            <a:off x="7487125" y="5620675"/>
            <a:ext cx="2342400" cy="6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">
                <a:latin typeface="Ubuntu"/>
                <a:ea typeface="Ubuntu"/>
                <a:cs typeface="Ubuntu"/>
                <a:sym typeface="Ubuntu"/>
              </a:rPr>
              <a:t>Kontakt</a:t>
            </a:r>
            <a:endParaRPr b="1"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>
                <a:latin typeface="Ubuntu"/>
                <a:ea typeface="Ubuntu"/>
                <a:cs typeface="Ubuntu"/>
                <a:sym typeface="Ubuntu"/>
              </a:rPr>
              <a:t>Terminvereinbarung</a:t>
            </a:r>
            <a:endParaRPr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74" name="Google Shape;74;p11"/>
          <p:cNvSpPr txBox="1"/>
          <p:nvPr/>
        </p:nvSpPr>
        <p:spPr>
          <a:xfrm>
            <a:off x="8133575" y="8037475"/>
            <a:ext cx="2342400" cy="6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">
                <a:latin typeface="Ubuntu"/>
                <a:ea typeface="Ubuntu"/>
                <a:cs typeface="Ubuntu"/>
                <a:sym typeface="Ubuntu"/>
              </a:rPr>
              <a:t>Beratung</a:t>
            </a:r>
            <a:endParaRPr b="1"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>
                <a:latin typeface="Ubuntu"/>
                <a:ea typeface="Ubuntu"/>
                <a:cs typeface="Ubuntu"/>
                <a:sym typeface="Ubuntu"/>
              </a:rPr>
              <a:t>Offerte &amp; Beratung</a:t>
            </a:r>
            <a:endParaRPr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75" name="Google Shape;75;p11"/>
          <p:cNvSpPr txBox="1"/>
          <p:nvPr/>
        </p:nvSpPr>
        <p:spPr>
          <a:xfrm>
            <a:off x="9366875" y="1882250"/>
            <a:ext cx="2342400" cy="6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">
                <a:latin typeface="Ubuntu"/>
                <a:ea typeface="Ubuntu"/>
                <a:cs typeface="Ubuntu"/>
                <a:sym typeface="Ubuntu"/>
              </a:rPr>
              <a:t>Umsetzung</a:t>
            </a:r>
            <a:endParaRPr b="1"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>
                <a:latin typeface="Ubuntu"/>
                <a:ea typeface="Ubuntu"/>
                <a:cs typeface="Ubuntu"/>
                <a:sym typeface="Ubuntu"/>
              </a:rPr>
              <a:t>Projekt-Setup</a:t>
            </a:r>
            <a:endParaRPr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76" name="Google Shape;76;p11"/>
          <p:cNvSpPr txBox="1"/>
          <p:nvPr/>
        </p:nvSpPr>
        <p:spPr>
          <a:xfrm>
            <a:off x="12827475" y="2413163"/>
            <a:ext cx="2342400" cy="6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">
                <a:latin typeface="Ubuntu"/>
                <a:ea typeface="Ubuntu"/>
                <a:cs typeface="Ubuntu"/>
                <a:sym typeface="Ubuntu"/>
              </a:rPr>
              <a:t>Newsletter</a:t>
            </a:r>
            <a:endParaRPr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77" name="Google Shape;77;p11"/>
          <p:cNvSpPr txBox="1"/>
          <p:nvPr/>
        </p:nvSpPr>
        <p:spPr>
          <a:xfrm>
            <a:off x="11938875" y="5620663"/>
            <a:ext cx="2342400" cy="6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">
                <a:latin typeface="Ubuntu"/>
                <a:ea typeface="Ubuntu"/>
                <a:cs typeface="Ubuntu"/>
                <a:sym typeface="Ubuntu"/>
              </a:rPr>
              <a:t>Social Media</a:t>
            </a:r>
            <a:endParaRPr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78" name="Google Shape;78;p11"/>
          <p:cNvSpPr txBox="1"/>
          <p:nvPr/>
        </p:nvSpPr>
        <p:spPr>
          <a:xfrm>
            <a:off x="12594125" y="7138313"/>
            <a:ext cx="2342400" cy="6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">
                <a:latin typeface="Ubuntu"/>
                <a:ea typeface="Ubuntu"/>
                <a:cs typeface="Ubuntu"/>
                <a:sym typeface="Ubuntu"/>
              </a:rPr>
              <a:t>Diverse Services </a:t>
            </a:r>
            <a:endParaRPr b="1"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">
                <a:latin typeface="Ubuntu"/>
                <a:ea typeface="Ubuntu"/>
                <a:cs typeface="Ubuntu"/>
                <a:sym typeface="Ubuntu"/>
              </a:rPr>
              <a:t>für Kunden</a:t>
            </a:r>
            <a:endParaRPr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79" name="Google Shape;79;p11"/>
          <p:cNvSpPr txBox="1"/>
          <p:nvPr/>
        </p:nvSpPr>
        <p:spPr>
          <a:xfrm rot="797648">
            <a:off x="10150405" y="854583"/>
            <a:ext cx="2881929" cy="1286234"/>
          </a:xfrm>
          <a:prstGeom prst="rect">
            <a:avLst/>
          </a:prstGeom>
          <a:noFill/>
          <a:ln cap="flat" cmpd="sng" w="762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" sz="4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Beispiel</a:t>
            </a:r>
            <a:endParaRPr sz="4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"/>
          <p:cNvSpPr txBox="1"/>
          <p:nvPr/>
        </p:nvSpPr>
        <p:spPr>
          <a:xfrm>
            <a:off x="1119925" y="1237075"/>
            <a:ext cx="1922100" cy="35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"/>
              <a:t>[[bitte ausfüllen]]</a:t>
            </a:r>
            <a:endParaRPr b="1"/>
          </a:p>
        </p:txBody>
      </p:sp>
      <p:sp>
        <p:nvSpPr>
          <p:cNvPr id="85" name="Google Shape;85;p12"/>
          <p:cNvSpPr/>
          <p:nvPr/>
        </p:nvSpPr>
        <p:spPr>
          <a:xfrm>
            <a:off x="366875" y="4111175"/>
            <a:ext cx="3121200" cy="981000"/>
          </a:xfrm>
          <a:prstGeom prst="chevron">
            <a:avLst>
              <a:gd fmla="val 50000" name="adj"/>
            </a:avLst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" sz="2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Bewusstsein</a:t>
            </a:r>
            <a:endParaRPr sz="20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86" name="Google Shape;86;p12"/>
          <p:cNvSpPr/>
          <p:nvPr/>
        </p:nvSpPr>
        <p:spPr>
          <a:xfrm>
            <a:off x="3204400" y="4111175"/>
            <a:ext cx="3121200" cy="981000"/>
          </a:xfrm>
          <a:prstGeom prst="chevron">
            <a:avLst>
              <a:gd fmla="val 50000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" sz="200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Interesse</a:t>
            </a:r>
            <a:endParaRPr sz="2000">
              <a:solidFill>
                <a:schemeClr val="lt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87" name="Google Shape;87;p12"/>
          <p:cNvSpPr/>
          <p:nvPr/>
        </p:nvSpPr>
        <p:spPr>
          <a:xfrm>
            <a:off x="6041950" y="4111175"/>
            <a:ext cx="3121200" cy="981000"/>
          </a:xfrm>
          <a:prstGeom prst="chevron">
            <a:avLst>
              <a:gd fmla="val 50000" name="adj"/>
            </a:avLst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" sz="2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Entscheidung</a:t>
            </a:r>
            <a:endParaRPr sz="20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88" name="Google Shape;88;p12"/>
          <p:cNvSpPr/>
          <p:nvPr/>
        </p:nvSpPr>
        <p:spPr>
          <a:xfrm>
            <a:off x="8899300" y="4111175"/>
            <a:ext cx="3121200" cy="981000"/>
          </a:xfrm>
          <a:prstGeom prst="chevron">
            <a:avLst>
              <a:gd fmla="val 50000" name="adj"/>
            </a:avLst>
          </a:prstGeom>
          <a:solidFill>
            <a:srgbClr val="3D85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" sz="2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Service</a:t>
            </a:r>
            <a:endParaRPr sz="20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89" name="Google Shape;89;p12"/>
          <p:cNvSpPr/>
          <p:nvPr/>
        </p:nvSpPr>
        <p:spPr>
          <a:xfrm>
            <a:off x="11776475" y="4111175"/>
            <a:ext cx="3121200" cy="981000"/>
          </a:xfrm>
          <a:prstGeom prst="chevron">
            <a:avLst>
              <a:gd fmla="val 50000" name="adj"/>
            </a:avLst>
          </a:prstGeom>
          <a:solidFill>
            <a:srgbClr val="741B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" sz="2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Bindung</a:t>
            </a:r>
            <a:endParaRPr sz="200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cxnSp>
        <p:nvCxnSpPr>
          <p:cNvPr id="90" name="Google Shape;90;p12"/>
          <p:cNvCxnSpPr>
            <a:stCxn id="85" idx="0"/>
          </p:cNvCxnSpPr>
          <p:nvPr/>
        </p:nvCxnSpPr>
        <p:spPr>
          <a:xfrm flipH="1" rot="5400000">
            <a:off x="28475" y="2457425"/>
            <a:ext cx="2081400" cy="1226100"/>
          </a:xfrm>
          <a:prstGeom prst="curvedConnector3">
            <a:avLst>
              <a:gd fmla="val 50000" name="adj1"/>
            </a:avLst>
          </a:prstGeom>
          <a:noFill/>
          <a:ln cap="flat" cmpd="sng" w="28575">
            <a:solidFill>
              <a:srgbClr val="434343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91" name="Google Shape;91;p12"/>
          <p:cNvCxnSpPr>
            <a:stCxn id="86" idx="0"/>
            <a:endCxn id="87" idx="0"/>
          </p:cNvCxnSpPr>
          <p:nvPr/>
        </p:nvCxnSpPr>
        <p:spPr>
          <a:xfrm flipH="1" rot="-5400000">
            <a:off x="5938300" y="2692625"/>
            <a:ext cx="600" cy="2837700"/>
          </a:xfrm>
          <a:prstGeom prst="curvedConnector3">
            <a:avLst>
              <a:gd fmla="val -422895833" name="adj1"/>
            </a:avLst>
          </a:prstGeom>
          <a:noFill/>
          <a:ln cap="flat" cmpd="sng" w="28575">
            <a:solidFill>
              <a:srgbClr val="434343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92" name="Google Shape;92;p12"/>
          <p:cNvCxnSpPr>
            <a:stCxn id="85" idx="2"/>
            <a:endCxn id="86" idx="2"/>
          </p:cNvCxnSpPr>
          <p:nvPr/>
        </p:nvCxnSpPr>
        <p:spPr>
          <a:xfrm flipH="1" rot="-5400000">
            <a:off x="3100625" y="3673775"/>
            <a:ext cx="600" cy="2837400"/>
          </a:xfrm>
          <a:prstGeom prst="curvedConnector3">
            <a:avLst>
              <a:gd fmla="val 482045833" name="adj1"/>
            </a:avLst>
          </a:prstGeom>
          <a:noFill/>
          <a:ln cap="flat" cmpd="sng" w="28575">
            <a:solidFill>
              <a:schemeClr val="dk2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93" name="Google Shape;93;p12"/>
          <p:cNvCxnSpPr>
            <a:stCxn id="87" idx="2"/>
            <a:endCxn id="88" idx="2"/>
          </p:cNvCxnSpPr>
          <p:nvPr/>
        </p:nvCxnSpPr>
        <p:spPr>
          <a:xfrm flipH="1" rot="-5400000">
            <a:off x="8785750" y="3663725"/>
            <a:ext cx="600" cy="2857500"/>
          </a:xfrm>
          <a:prstGeom prst="curvedConnector3">
            <a:avLst>
              <a:gd fmla="val 478741667" name="adj1"/>
            </a:avLst>
          </a:prstGeom>
          <a:noFill/>
          <a:ln cap="flat" cmpd="sng" w="28575">
            <a:solidFill>
              <a:schemeClr val="dk2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94" name="Google Shape;94;p12"/>
          <p:cNvCxnSpPr>
            <a:stCxn id="88" idx="0"/>
            <a:endCxn id="89" idx="0"/>
          </p:cNvCxnSpPr>
          <p:nvPr/>
        </p:nvCxnSpPr>
        <p:spPr>
          <a:xfrm flipH="1" rot="-5400000">
            <a:off x="11653000" y="2672825"/>
            <a:ext cx="600" cy="2877300"/>
          </a:xfrm>
          <a:prstGeom prst="curvedConnector3">
            <a:avLst>
              <a:gd fmla="val -424545833" name="adj1"/>
            </a:avLst>
          </a:prstGeom>
          <a:noFill/>
          <a:ln cap="flat" cmpd="sng" w="28575">
            <a:solidFill>
              <a:srgbClr val="434343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95" name="Google Shape;95;p12"/>
          <p:cNvCxnSpPr>
            <a:endCxn id="89" idx="2"/>
          </p:cNvCxnSpPr>
          <p:nvPr/>
        </p:nvCxnSpPr>
        <p:spPr>
          <a:xfrm flipH="1" rot="5400000">
            <a:off x="12347825" y="5836175"/>
            <a:ext cx="2614800" cy="1126800"/>
          </a:xfrm>
          <a:prstGeom prst="curvedConnector3">
            <a:avLst>
              <a:gd fmla="val 50000" name="adj1"/>
            </a:avLst>
          </a:prstGeom>
          <a:noFill/>
          <a:ln cap="flat" cmpd="sng" w="28575">
            <a:solidFill>
              <a:schemeClr val="dk2"/>
            </a:solidFill>
            <a:prstDash val="dot"/>
            <a:round/>
            <a:headEnd len="med" w="med" type="none"/>
            <a:tailEnd len="med" w="med" type="none"/>
          </a:ln>
        </p:spPr>
      </p:cxnSp>
      <p:sp>
        <p:nvSpPr>
          <p:cNvPr id="96" name="Google Shape;96;p12"/>
          <p:cNvSpPr txBox="1"/>
          <p:nvPr/>
        </p:nvSpPr>
        <p:spPr>
          <a:xfrm>
            <a:off x="618400" y="2029775"/>
            <a:ext cx="5707200" cy="6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de">
                <a:latin typeface="Ubuntu"/>
                <a:ea typeface="Ubuntu"/>
                <a:cs typeface="Ubuntu"/>
                <a:sym typeface="Ubuntu"/>
              </a:rPr>
              <a:t>Touchpoint: </a:t>
            </a:r>
            <a:r>
              <a:rPr lang="de">
                <a:latin typeface="Ubuntu"/>
                <a:ea typeface="Ubuntu"/>
                <a:cs typeface="Ubuntu"/>
                <a:sym typeface="Ubuntu"/>
              </a:rPr>
              <a:t>Wo wird ein </a:t>
            </a:r>
            <a:endParaRPr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">
                <a:latin typeface="Ubuntu"/>
                <a:ea typeface="Ubuntu"/>
                <a:cs typeface="Ubuntu"/>
                <a:sym typeface="Ubuntu"/>
              </a:rPr>
              <a:t>möglicher Kunde auf Sie aufmerksam?</a:t>
            </a:r>
            <a:endParaRPr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97" name="Google Shape;97;p12"/>
          <p:cNvSpPr txBox="1"/>
          <p:nvPr/>
        </p:nvSpPr>
        <p:spPr>
          <a:xfrm>
            <a:off x="4327850" y="6431250"/>
            <a:ext cx="1838700" cy="6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de">
                <a:solidFill>
                  <a:schemeClr val="dk1"/>
                </a:solidFill>
              </a:rPr>
              <a:t>[[bitte ausfüllen]]</a:t>
            </a:r>
            <a:endParaRPr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98" name="Google Shape;98;p12"/>
          <p:cNvSpPr txBox="1"/>
          <p:nvPr/>
        </p:nvSpPr>
        <p:spPr>
          <a:xfrm>
            <a:off x="1602950" y="3219100"/>
            <a:ext cx="1974300" cy="56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de">
                <a:solidFill>
                  <a:schemeClr val="dk1"/>
                </a:solidFill>
              </a:rPr>
              <a:t>[[bitte ausfüllen]]</a:t>
            </a:r>
            <a:endParaRPr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99" name="Google Shape;99;p12"/>
          <p:cNvSpPr txBox="1"/>
          <p:nvPr/>
        </p:nvSpPr>
        <p:spPr>
          <a:xfrm>
            <a:off x="1844525" y="5620675"/>
            <a:ext cx="1974300" cy="56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de">
                <a:solidFill>
                  <a:schemeClr val="dk1"/>
                </a:solidFill>
              </a:rPr>
              <a:t>[[bitte ausfüllen]]</a:t>
            </a:r>
            <a:endParaRPr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00" name="Google Shape;100;p12"/>
          <p:cNvSpPr txBox="1"/>
          <p:nvPr/>
        </p:nvSpPr>
        <p:spPr>
          <a:xfrm>
            <a:off x="4702263" y="2695463"/>
            <a:ext cx="2342400" cy="6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de">
                <a:solidFill>
                  <a:schemeClr val="dk1"/>
                </a:solidFill>
              </a:rPr>
              <a:t>[[bitte ausfüllen]]</a:t>
            </a:r>
            <a:endParaRPr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01" name="Google Shape;101;p12"/>
          <p:cNvSpPr txBox="1"/>
          <p:nvPr/>
        </p:nvSpPr>
        <p:spPr>
          <a:xfrm>
            <a:off x="7487125" y="5620675"/>
            <a:ext cx="2342400" cy="6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de">
                <a:solidFill>
                  <a:schemeClr val="dk1"/>
                </a:solidFill>
              </a:rPr>
              <a:t>[[bitte ausfüllen]]</a:t>
            </a:r>
            <a:endParaRPr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02" name="Google Shape;102;p12"/>
          <p:cNvSpPr txBox="1"/>
          <p:nvPr/>
        </p:nvSpPr>
        <p:spPr>
          <a:xfrm>
            <a:off x="8133575" y="8037475"/>
            <a:ext cx="2342400" cy="6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de">
                <a:solidFill>
                  <a:schemeClr val="dk1"/>
                </a:solidFill>
              </a:rPr>
              <a:t>[[bitte ausfüllen]]</a:t>
            </a:r>
            <a:endParaRPr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03" name="Google Shape;103;p12"/>
          <p:cNvSpPr txBox="1"/>
          <p:nvPr/>
        </p:nvSpPr>
        <p:spPr>
          <a:xfrm>
            <a:off x="9033000" y="2029775"/>
            <a:ext cx="2342400" cy="6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de">
                <a:solidFill>
                  <a:schemeClr val="dk1"/>
                </a:solidFill>
              </a:rPr>
              <a:t>[[bitte ausfüllen]]</a:t>
            </a:r>
            <a:endParaRPr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04" name="Google Shape;104;p12"/>
          <p:cNvSpPr txBox="1"/>
          <p:nvPr/>
        </p:nvSpPr>
        <p:spPr>
          <a:xfrm>
            <a:off x="12827475" y="2413163"/>
            <a:ext cx="2342400" cy="6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de">
                <a:solidFill>
                  <a:schemeClr val="dk1"/>
                </a:solidFill>
              </a:rPr>
              <a:t>[[bitte ausfüllen]]</a:t>
            </a:r>
            <a:endParaRPr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05" name="Google Shape;105;p12"/>
          <p:cNvSpPr txBox="1"/>
          <p:nvPr/>
        </p:nvSpPr>
        <p:spPr>
          <a:xfrm>
            <a:off x="11687900" y="5765538"/>
            <a:ext cx="2342400" cy="6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de">
                <a:solidFill>
                  <a:schemeClr val="dk1"/>
                </a:solidFill>
              </a:rPr>
              <a:t>[[bitte ausfüllen]]</a:t>
            </a:r>
            <a:endParaRPr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06" name="Google Shape;106;p12"/>
          <p:cNvSpPr txBox="1"/>
          <p:nvPr/>
        </p:nvSpPr>
        <p:spPr>
          <a:xfrm>
            <a:off x="12484025" y="7147613"/>
            <a:ext cx="2342400" cy="6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de">
                <a:solidFill>
                  <a:schemeClr val="dk1"/>
                </a:solidFill>
              </a:rPr>
              <a:t>[[bitte ausfüllen]]</a:t>
            </a:r>
            <a:endParaRPr>
              <a:latin typeface="Ubuntu"/>
              <a:ea typeface="Ubuntu"/>
              <a:cs typeface="Ubuntu"/>
              <a:sym typeface="Ubuntu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